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4AA0-54D1-46B1-B9E8-1544220530F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ACD1-2F23-4194-A974-B3E2040E4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7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ACD1-2F23-4194-A974-B3E2040E42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289E72-7CC0-4F55-98C2-F94DD492913A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F1406D-D7A9-4D38-A927-8ECE7F89B6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3191272" cy="866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Родительская </a:t>
            </a:r>
            <a:r>
              <a:rPr lang="ru-RU" dirty="0" err="1" smtClean="0"/>
              <a:t>гиперопека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68960"/>
            <a:ext cx="4419600" cy="173164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Что такое </a:t>
            </a:r>
            <a:r>
              <a:rPr lang="ru-RU" sz="3100" b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гиперопека</a:t>
            </a:r>
            <a:r>
              <a:rPr lang="ru-RU" sz="31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?</a:t>
            </a:r>
          </a:p>
          <a:p>
            <a:r>
              <a:rPr lang="ru-RU" sz="2400" dirty="0" err="1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Гиперопека</a:t>
            </a:r>
            <a:r>
              <a:rPr lang="ru-RU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— </a:t>
            </a:r>
            <a:r>
              <a:rPr lang="ru-RU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модель поведения родителей или других взрослых родственников, которая характеризуется повышенным вниманием к ребенку, тотальным контролем его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88855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482952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Какие могут быть последствия для детей</a:t>
            </a:r>
          </a:p>
          <a:p>
            <a:r>
              <a:rPr lang="ru-RU" dirty="0"/>
              <a:t>Чрезмерная опека вредит психоэмоциональному развитию. Малыш хочет исследовать мир, но постоянно натыкается на запреты. В результате часто развивается синдром «выученной беспомощности», при котором ребенок уверен в неспособности контролировать жизнь, устранять препятствия на пути.</a:t>
            </a:r>
          </a:p>
          <a:p>
            <a:endParaRPr lang="ru-RU" dirty="0"/>
          </a:p>
          <a:p>
            <a:r>
              <a:rPr lang="ru-RU" dirty="0" err="1"/>
              <a:t>Гиперопека</a:t>
            </a:r>
            <a:r>
              <a:rPr lang="ru-RU" dirty="0"/>
              <a:t> также влияет на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b="1" dirty="0" smtClean="0"/>
              <a:t>социализацию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гиперопекаемым</a:t>
            </a:r>
            <a:r>
              <a:rPr lang="ru-RU" dirty="0"/>
              <a:t> ребятам сложно наладить контакт с </a:t>
            </a:r>
            <a:r>
              <a:rPr lang="ru-RU" dirty="0" smtClean="0"/>
              <a:t>окружающими</a:t>
            </a:r>
            <a:endParaRPr lang="ru-RU" dirty="0"/>
          </a:p>
          <a:p>
            <a:r>
              <a:rPr lang="ru-RU" b="1" dirty="0"/>
              <a:t>круг общения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каждый </a:t>
            </a:r>
            <a:r>
              <a:rPr lang="ru-RU" dirty="0" err="1"/>
              <a:t>гиперопекаемый</a:t>
            </a:r>
            <a:r>
              <a:rPr lang="ru-RU" dirty="0"/>
              <a:t> человек создает свою семью. Многие продолжают жить с пожилыми родителями и общаться только с одним близким другом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5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5194920" cy="59766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личностные качества</a:t>
            </a:r>
          </a:p>
          <a:p>
            <a:pPr marL="0" indent="0">
              <a:buNone/>
            </a:pPr>
            <a:r>
              <a:rPr lang="ru-RU" dirty="0" smtClean="0"/>
              <a:t>неуверенность</a:t>
            </a:r>
            <a:r>
              <a:rPr lang="ru-RU" dirty="0"/>
              <a:t>, зависимость от чужого мнения, завышенная самооценка, эгоизм, неспособность принять самостоятельное решение</a:t>
            </a:r>
          </a:p>
          <a:p>
            <a:endParaRPr lang="ru-RU" dirty="0"/>
          </a:p>
          <a:p>
            <a:r>
              <a:rPr lang="ru-RU" b="1" dirty="0"/>
              <a:t>формирование навыков</a:t>
            </a:r>
          </a:p>
          <a:p>
            <a:endParaRPr lang="ru-RU" b="1" dirty="0"/>
          </a:p>
          <a:p>
            <a:r>
              <a:rPr lang="ru-RU" b="1" dirty="0"/>
              <a:t>будущую карьеру</a:t>
            </a:r>
          </a:p>
          <a:p>
            <a:pPr marL="0" indent="0">
              <a:buNone/>
            </a:pPr>
            <a:r>
              <a:rPr lang="ru-RU" dirty="0" smtClean="0"/>
              <a:t>работодатели </a:t>
            </a:r>
            <a:r>
              <a:rPr lang="ru-RU" dirty="0"/>
              <a:t>не заинтересованы в несамостоятельных сотрудниках, за которых все вопросы решают близкие люди</a:t>
            </a:r>
          </a:p>
          <a:p>
            <a:endParaRPr lang="ru-RU" dirty="0"/>
          </a:p>
          <a:p>
            <a:r>
              <a:rPr lang="ru-RU" b="1" i="1" dirty="0" err="1"/>
              <a:t>Гиперпротекция</a:t>
            </a:r>
            <a:r>
              <a:rPr lang="ru-RU" b="1" i="1" dirty="0"/>
              <a:t> — это не подарок, а наказание. </a:t>
            </a:r>
            <a:r>
              <a:rPr lang="ru-RU" dirty="0"/>
              <a:t>Дети вырастают несчастными. Всю жизнь им приходится бороться с комплексами, которые сформировали их родители от глубокой любви. Взрослым </a:t>
            </a:r>
            <a:r>
              <a:rPr lang="ru-RU" dirty="0" err="1"/>
              <a:t>гиперопека</a:t>
            </a:r>
            <a:r>
              <a:rPr lang="ru-RU" dirty="0"/>
              <a:t> также не приносит пользу.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468008" cy="19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8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482952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Чем опасна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гиперопека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для самого родителя, ее проявляющего?</a:t>
            </a:r>
          </a:p>
          <a:p>
            <a:endParaRPr lang="ru-RU" dirty="0"/>
          </a:p>
          <a:p>
            <a:r>
              <a:rPr lang="ru-RU" dirty="0"/>
              <a:t>Вкладываясь в ребенка эмоционально и материально, родители ждут аналогичного отношения к себе в старости. Но не всегда получают. При этом не понимают безразличия к себе. А как ребенок сможет отдавать заботу, когда сам привык ее только получать? Этому нужно учиться.</a:t>
            </a:r>
          </a:p>
          <a:p>
            <a:endParaRPr lang="ru-RU" dirty="0"/>
          </a:p>
          <a:p>
            <a:r>
              <a:rPr lang="ru-RU" dirty="0"/>
              <a:t>Многие так сильно настрадались в детстве от </a:t>
            </a:r>
            <a:r>
              <a:rPr lang="ru-RU" dirty="0" err="1"/>
              <a:t>гиперопекающих</a:t>
            </a:r>
            <a:r>
              <a:rPr lang="ru-RU" dirty="0"/>
              <a:t> родителей, что убегают из дома при первой возможности. Мать и отец остаются одни. Часто даже без телефонной связи. Наступает то, чего они боялись больше всего: одиночество. Причина этого — </a:t>
            </a:r>
            <a:r>
              <a:rPr lang="ru-RU" dirty="0" err="1"/>
              <a:t>гиперпротекция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5" y="1556792"/>
            <a:ext cx="29211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44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266928" cy="6192688"/>
          </a:xfrm>
        </p:spPr>
        <p:txBody>
          <a:bodyPr>
            <a:noAutofit/>
          </a:bodyPr>
          <a:lstStyle/>
          <a:p>
            <a:r>
              <a:rPr lang="ru-RU" sz="1450" b="1" dirty="0">
                <a:solidFill>
                  <a:schemeClr val="tx2">
                    <a:lumMod val="75000"/>
                  </a:schemeClr>
                </a:solidFill>
              </a:rPr>
              <a:t>Что делать родителю? Как перестать </a:t>
            </a:r>
            <a:r>
              <a:rPr lang="ru-RU" sz="1450" b="1" dirty="0" err="1">
                <a:solidFill>
                  <a:schemeClr val="tx2">
                    <a:lumMod val="75000"/>
                  </a:schemeClr>
                </a:solidFill>
              </a:rPr>
              <a:t>гиперопекать</a:t>
            </a:r>
            <a:r>
              <a:rPr lang="ru-RU" sz="145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145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50" b="1" dirty="0"/>
              <a:t>Перестаньте контролировать каждый шаг</a:t>
            </a:r>
          </a:p>
          <a:p>
            <a:pPr marL="0" indent="0">
              <a:buNone/>
            </a:pPr>
            <a:r>
              <a:rPr lang="ru-RU" sz="1450" dirty="0" smtClean="0"/>
              <a:t>Дайте </a:t>
            </a:r>
            <a:r>
              <a:rPr lang="ru-RU" sz="1450" dirty="0"/>
              <a:t>самостоятельность, свободу выбора</a:t>
            </a:r>
          </a:p>
          <a:p>
            <a:endParaRPr lang="ru-RU" sz="1450" dirty="0"/>
          </a:p>
          <a:p>
            <a:pPr marL="0" indent="0">
              <a:buNone/>
            </a:pPr>
            <a:r>
              <a:rPr lang="ru-RU" sz="1450" b="1" dirty="0" smtClean="0"/>
              <a:t>        Установите </a:t>
            </a:r>
            <a:r>
              <a:rPr lang="ru-RU" sz="1450" b="1" dirty="0"/>
              <a:t>границы</a:t>
            </a:r>
          </a:p>
          <a:p>
            <a:pPr marL="0" indent="0">
              <a:buNone/>
            </a:pPr>
            <a:r>
              <a:rPr lang="ru-RU" sz="1450" dirty="0" smtClean="0"/>
              <a:t>Ребенок </a:t>
            </a:r>
            <a:r>
              <a:rPr lang="ru-RU" sz="1450" dirty="0"/>
              <a:t>должен знать, что есть правила поведения и границы, которые нельзя переступать. Но при этом у него должна проявляться полная свобода действий внутри этих границ</a:t>
            </a:r>
          </a:p>
          <a:p>
            <a:endParaRPr lang="ru-RU" sz="1450" dirty="0"/>
          </a:p>
          <a:p>
            <a:r>
              <a:rPr lang="ru-RU" sz="1450" b="1" dirty="0"/>
              <a:t>Слушайте близких</a:t>
            </a:r>
          </a:p>
          <a:p>
            <a:pPr marL="0" indent="0">
              <a:buNone/>
            </a:pPr>
            <a:r>
              <a:rPr lang="ru-RU" sz="1450" dirty="0" smtClean="0"/>
              <a:t>Попробуйте </a:t>
            </a:r>
            <a:r>
              <a:rPr lang="ru-RU" sz="1450" dirty="0"/>
              <a:t>понять их точку зрения и уважительно относиться к ней. Это поможет укрепить доверие между вами и вашим ребенком</a:t>
            </a:r>
            <a:r>
              <a:rPr lang="ru-RU" sz="1450" dirty="0" smtClean="0"/>
              <a:t>.</a:t>
            </a:r>
            <a:endParaRPr lang="ru-RU" sz="1450" dirty="0"/>
          </a:p>
          <a:p>
            <a:r>
              <a:rPr lang="ru-RU" sz="1450" b="1" dirty="0"/>
              <a:t>Принимайте и понимайте ошибки ребят</a:t>
            </a:r>
          </a:p>
          <a:p>
            <a:pPr marL="0" indent="0">
              <a:buNone/>
            </a:pPr>
            <a:r>
              <a:rPr lang="ru-RU" sz="1450" dirty="0" smtClean="0"/>
              <a:t>Ошибки </a:t>
            </a:r>
            <a:r>
              <a:rPr lang="ru-RU" sz="1450" dirty="0"/>
              <a:t>— это естественная часть жизни. Они помогают нам учиться. Если вы будете всегда защищать своего ребенка от ошибок, это не прибавит ему самостоятельности</a:t>
            </a:r>
          </a:p>
          <a:p>
            <a:endParaRPr lang="ru-RU" sz="1450" dirty="0"/>
          </a:p>
          <a:p>
            <a:r>
              <a:rPr lang="ru-RU" sz="1450" b="1" dirty="0"/>
              <a:t>Будьте примером</a:t>
            </a:r>
          </a:p>
          <a:p>
            <a:pPr marL="0" indent="0">
              <a:buNone/>
            </a:pPr>
            <a:r>
              <a:rPr lang="ru-RU" sz="1450" dirty="0" smtClean="0"/>
              <a:t>Покажите</a:t>
            </a:r>
            <a:r>
              <a:rPr lang="ru-RU" sz="1450" dirty="0"/>
              <a:t>, как вести себя в различных ситуациях, чтобы можно было следовать вашему примеру</a:t>
            </a:r>
          </a:p>
          <a:p>
            <a:endParaRPr lang="ru-RU" sz="1450" dirty="0"/>
          </a:p>
          <a:p>
            <a:r>
              <a:rPr lang="ru-RU" sz="1450" b="1" i="1" dirty="0"/>
              <a:t>Важно соблюдать баланс между заботой, контролем и помощью. Тогда вы сможете не навредить</a:t>
            </a:r>
            <a:r>
              <a:rPr lang="ru-RU" sz="1450" b="1" i="1" dirty="0" smtClean="0"/>
              <a:t>.</a:t>
            </a:r>
            <a:endParaRPr lang="ru-RU" sz="145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870870" cy="19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77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332656"/>
            <a:ext cx="5770984" cy="62646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 избавиться от последствий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гиперопеки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во взрослом возрасте</a:t>
            </a:r>
          </a:p>
          <a:p>
            <a:r>
              <a:rPr lang="ru-RU" dirty="0"/>
              <a:t>Чтобы избавиться от последствий </a:t>
            </a:r>
            <a:r>
              <a:rPr lang="ru-RU" dirty="0" err="1"/>
              <a:t>гиперпротекции</a:t>
            </a:r>
            <a:r>
              <a:rPr lang="ru-RU" dirty="0"/>
              <a:t>, необходимо провести большую работу над собой. Психологи советуют осознать, что было неправильным в воспитании и почему родители вели себя так, а не иначе. Затем следует проанализировать свою жизнь и выявить те области, где проявляется страх перед новым или неуверенность в своих силах. После этого можно начинать работать над собой: постепенно осваивать новые навыки, расширять круг общения, брать на себя ответственность за решения.</a:t>
            </a:r>
          </a:p>
          <a:p>
            <a:endParaRPr lang="ru-RU" dirty="0"/>
          </a:p>
          <a:p>
            <a:r>
              <a:rPr lang="ru-RU" b="1" i="1" dirty="0"/>
              <a:t>Важно помнить, что процесс избавления от последствий </a:t>
            </a:r>
            <a:r>
              <a:rPr lang="ru-RU" b="1" i="1" dirty="0" err="1"/>
              <a:t>гиперпротекции</a:t>
            </a:r>
            <a:r>
              <a:rPr lang="ru-RU" b="1" i="1" dirty="0"/>
              <a:t> может занять много времени и потребует усилий. Однако результат стоит того: человек получает возможность жить полноценной жизнью без страхов и ограничений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Основная цель мамы и папы — оградить от опасности, защитить, тем самым удержать около себя сына или дочь, привязать на психологическом и физическом уровнях.</a:t>
            </a:r>
          </a:p>
          <a:p>
            <a:endParaRPr lang="ru-RU" sz="2200" dirty="0"/>
          </a:p>
          <a:p>
            <a:r>
              <a:rPr lang="ru-RU" sz="2200" dirty="0"/>
              <a:t>Родители не понимают, что вредят ребенку, ведь они просто хотят создать благоприятные условия развития и выстраивают жизнь малыша по безопасному сценарию в надежде, что это поможет избежать ошибок или жизненных проблем.</a:t>
            </a:r>
          </a:p>
          <a:p>
            <a:endParaRPr lang="ru-RU" sz="2200" dirty="0"/>
          </a:p>
          <a:p>
            <a:r>
              <a:rPr lang="ru-RU" sz="2200" dirty="0"/>
              <a:t>Психологи замечают, что из полных семей с любящими мамой и папой выходят более покалеченные, неприспособленные к жизни люди, чем из неполных семей. Неслучайно во Франции термин «</a:t>
            </a:r>
            <a:r>
              <a:rPr lang="ru-RU" sz="2200" dirty="0" err="1"/>
              <a:t>гиперпротекция</a:t>
            </a:r>
            <a:r>
              <a:rPr lang="ru-RU" sz="2200" dirty="0"/>
              <a:t>» носит юридический характер. Он рассматривается в ювенальной юстиции как повод изъять ребенка из семьи.</a:t>
            </a:r>
          </a:p>
          <a:p>
            <a:endParaRPr lang="ru-RU" sz="2200" dirty="0"/>
          </a:p>
          <a:p>
            <a:r>
              <a:rPr lang="ru-RU" sz="2200" dirty="0"/>
              <a:t>«Что же, не нужно заботиться и опекать ребенка?» — спросите вы. Конечно, нужно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Но при этом важно соблюдать баланс контроля и свободы, чтобы здоровая забота не превратилась в </a:t>
            </a:r>
            <a:r>
              <a:rPr lang="ru-RU" sz="2200" dirty="0" err="1"/>
              <a:t>гиперпротекцию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5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5122912" cy="6048672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Забота и </a:t>
            </a:r>
            <a:r>
              <a:rPr lang="ru-RU" sz="1700" b="1" dirty="0" err="1">
                <a:solidFill>
                  <a:schemeClr val="tx2">
                    <a:lumMod val="75000"/>
                  </a:schemeClr>
                </a:solidFill>
              </a:rPr>
              <a:t>гиперопека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— где тонкая грань между ними?</a:t>
            </a:r>
          </a:p>
          <a:p>
            <a:r>
              <a:rPr lang="ru-RU" sz="1700" dirty="0"/>
              <a:t>Ребенок приходит в этот мир беззащитным, неприспособленным к жизни. В первые годы он ничего не знает о своих потребностях. Родитель берет на себя полную заботу о малыше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dirty="0"/>
              <a:t>По мере взросления ребята учатся выполнять определенные действия, понимают их необходимость, свою ответственность за поступки. Задача мамы — учить ребенка самостоятельности. Возможно, он будет совершать ошибки, «набивать шишки». Но это необходимо, чтобы повзрослеть. Так он поймет, как справляться с трудностями без посторонней помощи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dirty="0"/>
              <a:t>Отпуская ребенка, родитель не прекращает заботиться о нем. Однако при этом он не следит за всеми потребностями чада, не контролирует каждый шаг и вздох, как это происходит при </a:t>
            </a:r>
            <a:r>
              <a:rPr lang="ru-RU" sz="1700" dirty="0" err="1"/>
              <a:t>гиперпротекции</a:t>
            </a:r>
            <a:r>
              <a:rPr lang="ru-RU" sz="1700" dirty="0"/>
              <a:t>. Здоровая забота — это доверие, вера в потенциал ребенка и его способность принимать самостоятельные решения.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2351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76672"/>
            <a:ext cx="5266928" cy="6381328"/>
          </a:xfrm>
        </p:spPr>
        <p:txBody>
          <a:bodyPr>
            <a:noAutofit/>
          </a:bodyPr>
          <a:lstStyle/>
          <a:p>
            <a:r>
              <a:rPr lang="ru-RU" sz="1750" b="1" dirty="0">
                <a:solidFill>
                  <a:schemeClr val="tx2">
                    <a:lumMod val="75000"/>
                  </a:schemeClr>
                </a:solidFill>
              </a:rPr>
              <a:t>Симптомы </a:t>
            </a:r>
            <a:r>
              <a:rPr lang="ru-RU" sz="1750" b="1" dirty="0" err="1" smtClean="0">
                <a:solidFill>
                  <a:schemeClr val="tx2">
                    <a:lumMod val="75000"/>
                  </a:schemeClr>
                </a:solidFill>
              </a:rPr>
              <a:t>гиперопеки</a:t>
            </a:r>
            <a:endParaRPr lang="ru-RU" sz="175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50" b="1" dirty="0"/>
              <a:t>Постоянный </a:t>
            </a:r>
            <a:r>
              <a:rPr lang="ru-RU" sz="1750" b="1" dirty="0" smtClean="0"/>
              <a:t>контроль</a:t>
            </a:r>
          </a:p>
          <a:p>
            <a:pPr marL="0" indent="0">
              <a:buNone/>
            </a:pPr>
            <a:r>
              <a:rPr lang="ru-RU" sz="1750" dirty="0" smtClean="0"/>
              <a:t>Родители </a:t>
            </a:r>
            <a:r>
              <a:rPr lang="ru-RU" sz="1750" dirty="0"/>
              <a:t>следят за каждым шагом ребенка, не дают ему </a:t>
            </a:r>
            <a:r>
              <a:rPr lang="ru-RU" sz="1750" dirty="0" smtClean="0"/>
              <a:t>самостоятельности</a:t>
            </a:r>
            <a:endParaRPr lang="ru-RU" sz="1750" dirty="0"/>
          </a:p>
          <a:p>
            <a:r>
              <a:rPr lang="ru-RU" sz="1750" b="1" dirty="0"/>
              <a:t>Стремление защитить от потрясений</a:t>
            </a:r>
          </a:p>
          <a:p>
            <a:pPr marL="0" indent="0">
              <a:buNone/>
            </a:pPr>
            <a:r>
              <a:rPr lang="ru-RU" sz="1750" dirty="0" smtClean="0"/>
              <a:t>Родители </a:t>
            </a:r>
            <a:r>
              <a:rPr lang="ru-RU" sz="1750" dirty="0"/>
              <a:t>оберегают детей по-разному: скрывают плохие новости, ограждают от домашних обязанностей, стараются «подстелить соломку» во </a:t>
            </a:r>
            <a:r>
              <a:rPr lang="ru-RU" sz="1750" dirty="0" smtClean="0"/>
              <a:t>всем</a:t>
            </a:r>
            <a:endParaRPr lang="ru-RU" sz="1750" dirty="0"/>
          </a:p>
          <a:p>
            <a:r>
              <a:rPr lang="ru-RU" sz="1750" b="1" dirty="0"/>
              <a:t>Страх, что ребенок обидится или разозлится</a:t>
            </a:r>
          </a:p>
          <a:p>
            <a:pPr marL="0" indent="0">
              <a:buNone/>
            </a:pPr>
            <a:r>
              <a:rPr lang="ru-RU" sz="1750" dirty="0" smtClean="0"/>
              <a:t>Ребята </a:t>
            </a:r>
            <a:r>
              <a:rPr lang="ru-RU" sz="1750" dirty="0"/>
              <a:t>не хотят делать вещи, которые им не нравятся, впадают в истерику. Чтобы избежать этого, мама и папа выполняют всю работу </a:t>
            </a:r>
            <a:r>
              <a:rPr lang="ru-RU" sz="1750" dirty="0" smtClean="0"/>
              <a:t>сами</a:t>
            </a:r>
            <a:endParaRPr lang="ru-RU" sz="1750" dirty="0"/>
          </a:p>
          <a:p>
            <a:r>
              <a:rPr lang="ru-RU" sz="1750" b="1" dirty="0" smtClean="0"/>
              <a:t>Ребенок-божок</a:t>
            </a:r>
          </a:p>
          <a:p>
            <a:pPr marL="0" indent="0">
              <a:buNone/>
            </a:pPr>
            <a:r>
              <a:rPr lang="ru-RU" sz="1750" dirty="0"/>
              <a:t>Его считают уникальным, потакают всем </a:t>
            </a:r>
            <a:r>
              <a:rPr lang="ru-RU" sz="1750" dirty="0" smtClean="0"/>
              <a:t>капризам</a:t>
            </a:r>
            <a:endParaRPr lang="ru-RU" sz="1750" dirty="0"/>
          </a:p>
          <a:p>
            <a:r>
              <a:rPr lang="ru-RU" sz="1750" b="1" dirty="0"/>
              <a:t>Все лучшее — детям</a:t>
            </a:r>
          </a:p>
          <a:p>
            <a:pPr marL="0" indent="0">
              <a:buNone/>
            </a:pPr>
            <a:r>
              <a:rPr lang="ru-RU" sz="1750" dirty="0" smtClean="0"/>
              <a:t>Взрослые </a:t>
            </a:r>
            <a:r>
              <a:rPr lang="ru-RU" sz="1750" dirty="0"/>
              <a:t>пренебрегают своими потребностями во благо близким: не покупают одежду, дают лакомые кусочки детям. Нельзя позволять удовольствиям ребенка ущемлять потребности и комфорт </a:t>
            </a:r>
            <a:r>
              <a:rPr lang="ru-RU" sz="1750" dirty="0" smtClean="0"/>
              <a:t>родителей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240360" cy="20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6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194920" cy="597666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Обесценивание </a:t>
            </a:r>
            <a:r>
              <a:rPr lang="ru-RU" b="1" dirty="0" smtClean="0"/>
              <a:t>социума</a:t>
            </a:r>
          </a:p>
          <a:p>
            <a:pPr marL="0" indent="0">
              <a:buNone/>
            </a:pPr>
            <a:r>
              <a:rPr lang="ru-RU" dirty="0" err="1" smtClean="0"/>
              <a:t>Гиперопекающие</a:t>
            </a:r>
            <a:r>
              <a:rPr lang="ru-RU" dirty="0" smtClean="0"/>
              <a:t> </a:t>
            </a:r>
            <a:r>
              <a:rPr lang="ru-RU" dirty="0"/>
              <a:t>родители не разрешают общаться с другими людьми, считают их опасными. Ребенка убеждают, что только в семье его любят по-настоящему, а мир вне дома — злой и враждебный</a:t>
            </a:r>
          </a:p>
          <a:p>
            <a:r>
              <a:rPr lang="ru-RU" b="1" dirty="0"/>
              <a:t>Ограничение свободы передвижения</a:t>
            </a:r>
          </a:p>
          <a:p>
            <a:pPr marL="0" indent="0">
              <a:buNone/>
            </a:pPr>
            <a:r>
              <a:rPr lang="ru-RU" dirty="0"/>
              <a:t>Родители боятся потерять контроль над ребенком, поэтому он должен с ними проводить большую часть </a:t>
            </a:r>
            <a:r>
              <a:rPr lang="ru-RU" dirty="0" smtClean="0"/>
              <a:t>времени</a:t>
            </a:r>
          </a:p>
          <a:p>
            <a:r>
              <a:rPr lang="ru-RU" b="1" dirty="0" smtClean="0"/>
              <a:t>Отсутствие </a:t>
            </a:r>
            <a:r>
              <a:rPr lang="ru-RU" b="1" dirty="0"/>
              <a:t>личного пространства</a:t>
            </a:r>
          </a:p>
          <a:p>
            <a:pPr marL="0" indent="0">
              <a:buNone/>
            </a:pPr>
            <a:r>
              <a:rPr lang="ru-RU" dirty="0" smtClean="0"/>
              <a:t>Родители </a:t>
            </a:r>
            <a:r>
              <a:rPr lang="ru-RU" dirty="0"/>
              <a:t>могут без стука заходить в комнату к ребенку, проверять его вещи, сайты, которые он посещал</a:t>
            </a:r>
          </a:p>
          <a:p>
            <a:endParaRPr lang="ru-RU" dirty="0"/>
          </a:p>
          <a:p>
            <a:r>
              <a:rPr lang="ru-RU" b="1" dirty="0"/>
              <a:t>В удерживании ребенка около себя проявляется желание родителей утолить собственную тревожность. Когда чадо рядом, мать и отец чувствуют себя нужными, а потому спокойными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3296953" cy="21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04664"/>
            <a:ext cx="5338936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Тревожность 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гиперопека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— как они связаны?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«Из страха, как бы смерть не отняла у нас ребенка, мы отбираем его у жизни: не желая, чтобы он умер, не даем ему жить». </a:t>
            </a:r>
            <a:r>
              <a:rPr lang="ru-RU" dirty="0"/>
              <a:t>Слова польского педагога </a:t>
            </a:r>
            <a:r>
              <a:rPr lang="ru-RU" dirty="0" err="1"/>
              <a:t>Януша</a:t>
            </a:r>
            <a:r>
              <a:rPr lang="ru-RU" dirty="0"/>
              <a:t> Корчака как нельзя лучше передают чувства тревожных родителей, их влияние на жизнь ребенка. Они переживают, что произойдет беда, поэтому мешают жить детям.</a:t>
            </a:r>
          </a:p>
          <a:p>
            <a:endParaRPr lang="ru-RU" dirty="0"/>
          </a:p>
          <a:p>
            <a:r>
              <a:rPr lang="ru-RU" b="1" dirty="0"/>
              <a:t>Психологи указывают следующие причины эгоцентричного страха, способствующего развитию </a:t>
            </a:r>
            <a:r>
              <a:rPr lang="ru-RU" b="1" dirty="0" err="1"/>
              <a:t>гиперопеки</a:t>
            </a:r>
            <a:r>
              <a:rPr lang="ru-RU" b="1" dirty="0"/>
              <a:t>:</a:t>
            </a:r>
          </a:p>
          <a:p>
            <a:endParaRPr lang="ru-RU" dirty="0"/>
          </a:p>
          <a:p>
            <a:r>
              <a:rPr lang="ru-RU" b="1" dirty="0"/>
              <a:t>Личный опыт</a:t>
            </a:r>
          </a:p>
          <a:p>
            <a:pPr marL="0" indent="0">
              <a:buNone/>
            </a:pPr>
            <a:r>
              <a:rPr lang="ru-RU" dirty="0"/>
              <a:t>Родители помнят, с какими опасностями сталкивались в детстве, поэтому прикладывают все усилия, чтобы уберечь ребенка от негативного опыта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41914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906888" cy="6048672"/>
          </a:xfrm>
        </p:spPr>
        <p:txBody>
          <a:bodyPr>
            <a:noAutofit/>
          </a:bodyPr>
          <a:lstStyle/>
          <a:p>
            <a:r>
              <a:rPr lang="ru-RU" sz="1800" b="1" dirty="0"/>
              <a:t>Окружающая среда</a:t>
            </a:r>
          </a:p>
          <a:p>
            <a:pPr marL="0" indent="0">
              <a:buNone/>
            </a:pPr>
            <a:r>
              <a:rPr lang="ru-RU" sz="1800" dirty="0"/>
              <a:t>На уровень тревожности влияет социальная среда. Чем </a:t>
            </a:r>
            <a:r>
              <a:rPr lang="ru-RU" sz="1800" dirty="0" err="1"/>
              <a:t>нестабильнее</a:t>
            </a:r>
            <a:r>
              <a:rPr lang="ru-RU" sz="1800" dirty="0"/>
              <a:t> обстановка, в которой растет ребенок, тем сильнее тревожность и контроль над ним.</a:t>
            </a:r>
          </a:p>
          <a:p>
            <a:endParaRPr lang="ru-RU" sz="1800" dirty="0"/>
          </a:p>
          <a:p>
            <a:r>
              <a:rPr lang="ru-RU" sz="1800" b="1" dirty="0"/>
              <a:t>Стремление к идеалу</a:t>
            </a:r>
          </a:p>
          <a:p>
            <a:pPr marL="0" indent="0">
              <a:buNone/>
            </a:pPr>
            <a:r>
              <a:rPr lang="ru-RU" sz="1800" dirty="0"/>
              <a:t>Часто мы хотим создать идеальный образ семьи. Мы считаем, что нужно опекать близких, иначе они совершат глупость, опозорят семью.</a:t>
            </a:r>
          </a:p>
          <a:p>
            <a:endParaRPr lang="ru-RU" sz="1800" dirty="0"/>
          </a:p>
          <a:p>
            <a:r>
              <a:rPr lang="ru-RU" sz="1800" b="1" dirty="0"/>
              <a:t>Неуверенность в правильности воспитания</a:t>
            </a:r>
          </a:p>
          <a:p>
            <a:pPr marL="0" indent="0">
              <a:buNone/>
            </a:pPr>
            <a:r>
              <a:rPr lang="ru-RU" sz="1800" dirty="0"/>
              <a:t>Родители опасаются, что допускают ошибки в процессе воспитания и стремятся их избежать.</a:t>
            </a:r>
          </a:p>
          <a:p>
            <a:endParaRPr lang="ru-RU" sz="1800" dirty="0"/>
          </a:p>
          <a:p>
            <a:r>
              <a:rPr lang="ru-RU" sz="1800" b="1" i="1" dirty="0"/>
              <a:t>Нередко тревожные матери взваливают на близких груз психологических переживаний. Ждут полной поддержки, а контакты с внешним миром воспринимают как предательство</a:t>
            </a:r>
            <a:r>
              <a:rPr lang="ru-RU" sz="1800" b="1" i="1" dirty="0" smtClean="0"/>
              <a:t>.</a:t>
            </a:r>
            <a:endParaRPr lang="ru-RU" sz="1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7"/>
            <a:ext cx="3524247" cy="23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8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04664"/>
            <a:ext cx="5338936" cy="6048672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Почему возникает </a:t>
            </a: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</a:rPr>
              <a:t>гиперопека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ru-RU" sz="2600" dirty="0"/>
              <a:t>В повышенной тревожности проявляется лишь одна причина развития чрезмерной опеки. Другие распространенные мотивы</a:t>
            </a:r>
            <a:r>
              <a:rPr lang="ru-RU" sz="2600" dirty="0" smtClean="0"/>
              <a:t>:</a:t>
            </a:r>
            <a:endParaRPr lang="ru-RU" sz="2600" dirty="0"/>
          </a:p>
          <a:p>
            <a:r>
              <a:rPr lang="ru-RU" sz="2600" b="1" dirty="0"/>
              <a:t>Личная нереализованность</a:t>
            </a:r>
          </a:p>
          <a:p>
            <a:pPr marL="0" indent="0">
              <a:buNone/>
            </a:pPr>
            <a:r>
              <a:rPr lang="ru-RU" sz="2600" dirty="0" smtClean="0"/>
              <a:t>Ребенок </a:t>
            </a:r>
            <a:r>
              <a:rPr lang="ru-RU" sz="2600" dirty="0"/>
              <a:t>проживает жизнь отца или матери. Ту, о которой они мечтали, но не смогли </a:t>
            </a:r>
            <a:r>
              <a:rPr lang="ru-RU" sz="2600" dirty="0" smtClean="0"/>
              <a:t>получить</a:t>
            </a:r>
            <a:endParaRPr lang="ru-RU" sz="2600" dirty="0"/>
          </a:p>
          <a:p>
            <a:r>
              <a:rPr lang="ru-RU" sz="2600" b="1" dirty="0"/>
              <a:t>Повторение родительских сценариев</a:t>
            </a:r>
          </a:p>
          <a:p>
            <a:pPr marL="0" indent="0">
              <a:buNone/>
            </a:pPr>
            <a:r>
              <a:rPr lang="ru-RU" sz="2600" dirty="0" smtClean="0"/>
              <a:t>Если </a:t>
            </a:r>
            <a:r>
              <a:rPr lang="ru-RU" sz="2600" dirty="0"/>
              <a:t>родители росли в условиях </a:t>
            </a:r>
            <a:r>
              <a:rPr lang="ru-RU" sz="2600" dirty="0" err="1"/>
              <a:t>гиперпротекции</a:t>
            </a:r>
            <a:r>
              <a:rPr lang="ru-RU" sz="2600" dirty="0"/>
              <a:t>, они плохо понимают, что могут быть другие модели воспитания, перенимают знакомую с детства эстафету. Нередко в таких семьях правят бал бабушки и дедушки, указывают, как воспитывать внуков, не дают им </a:t>
            </a:r>
            <a:r>
              <a:rPr lang="ru-RU" sz="2600" dirty="0" smtClean="0"/>
              <a:t>самостоятельности</a:t>
            </a:r>
          </a:p>
          <a:p>
            <a:pPr marL="0" indent="0">
              <a:buNone/>
            </a:pPr>
            <a:r>
              <a:rPr lang="ru-RU" sz="2600" b="1" dirty="0" smtClean="0"/>
              <a:t>       Инертность родителей</a:t>
            </a:r>
          </a:p>
          <a:p>
            <a:pPr marL="0" indent="0">
              <a:buNone/>
            </a:pPr>
            <a:r>
              <a:rPr lang="ru-RU" sz="2600" dirty="0" smtClean="0"/>
              <a:t>Часто </a:t>
            </a:r>
            <a:r>
              <a:rPr lang="ru-RU" sz="2600" dirty="0"/>
              <a:t>взрослые не замечают или не хотят замечать, что чадо выросло. Они продолжают придерживаться выбранной в детстве манеры общения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     </a:t>
            </a:r>
            <a:r>
              <a:rPr lang="ru-RU" sz="2600" b="1" dirty="0" smtClean="0"/>
              <a:t>Зацикленность </a:t>
            </a:r>
            <a:r>
              <a:rPr lang="ru-RU" sz="2600" b="1" dirty="0"/>
              <a:t>на детских интересах</a:t>
            </a:r>
          </a:p>
          <a:p>
            <a:pPr marL="0" indent="0">
              <a:buNone/>
            </a:pPr>
            <a:r>
              <a:rPr lang="ru-RU" sz="2600" dirty="0" smtClean="0"/>
              <a:t>Многие </a:t>
            </a:r>
            <a:r>
              <a:rPr lang="ru-RU" sz="2600" dirty="0"/>
              <a:t>женщины уверены, что их жизненное предназначение — забота о доме. Их жизнь посвящена семье и </a:t>
            </a:r>
            <a:r>
              <a:rPr lang="ru-RU" sz="2600" dirty="0" smtClean="0"/>
              <a:t>детям</a:t>
            </a:r>
            <a:endParaRPr lang="ru-RU" sz="26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983822" cy="198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4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9420"/>
            <a:ext cx="5338936" cy="59766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Чувство вины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чрезмерной опеке приводят несчастные случаи, когда-то произошедшие с детьми. Например, взрослые не уследили, малыш заболел или получил серьезную травму. Чтобы избежать подобного в будущем, его начинают усиленно опекать. Это также характерно для воспитания малышей, которые родились с особенностями развития</a:t>
            </a:r>
          </a:p>
          <a:p>
            <a:endParaRPr lang="ru-RU" dirty="0"/>
          </a:p>
          <a:p>
            <a:r>
              <a:rPr lang="ru-RU" b="1" dirty="0"/>
              <a:t>Боязнь одиночества</a:t>
            </a:r>
          </a:p>
          <a:p>
            <a:pPr marL="0" indent="0">
              <a:buNone/>
            </a:pPr>
            <a:r>
              <a:rPr lang="ru-RU" dirty="0" smtClean="0"/>
              <a:t>Многих </a:t>
            </a:r>
            <a:r>
              <a:rPr lang="ru-RU" dirty="0"/>
              <a:t>пугают старость и одиночество, поэтому они испытывают ужас и перед взрослением своих детей</a:t>
            </a:r>
          </a:p>
          <a:p>
            <a:endParaRPr lang="ru-RU" dirty="0"/>
          </a:p>
          <a:p>
            <a:r>
              <a:rPr lang="ru-RU" dirty="0"/>
              <a:t>Нередко ребенок для матери — единственная отдушина в мире, от которой они могут получить любовь и признание. Поэтому женщины делают все возможное, чтобы проводить рядом с ним каждую минуту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240360" cy="19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3178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</TotalTime>
  <Words>1483</Words>
  <Application>Microsoft Office PowerPoint</Application>
  <PresentationFormat>Экран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Родительская гиперопека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гиперопека</dc:title>
  <dc:creator>ASUS</dc:creator>
  <cp:lastModifiedBy>ASUS</cp:lastModifiedBy>
  <cp:revision>6</cp:revision>
  <dcterms:created xsi:type="dcterms:W3CDTF">2025-10-27T10:31:56Z</dcterms:created>
  <dcterms:modified xsi:type="dcterms:W3CDTF">2025-10-27T11:31:13Z</dcterms:modified>
</cp:coreProperties>
</file>